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B20FE-5332-44FF-8EE4-C82520A681BB}" type="datetimeFigureOut">
              <a:rPr lang="en-US" smtClean="0"/>
              <a:t>11/8/2013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FD66E-27EF-4A02-A7A6-9715A3FA0C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Comparative v Absolute Advantage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Absolute Advantage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given </a:t>
            </a:r>
            <a:r>
              <a:rPr lang="en-US" sz="2800" dirty="0"/>
              <a:t>the exact same resources, country A can produce more of a good than country </a:t>
            </a:r>
            <a:r>
              <a:rPr lang="en-US" sz="2800" dirty="0" smtClean="0"/>
              <a:t>B</a:t>
            </a:r>
            <a:endParaRPr lang="en-US" sz="2800" dirty="0"/>
          </a:p>
        </p:txBody>
      </p:sp>
      <p:pic>
        <p:nvPicPr>
          <p:cNvPr id="1026" name="Picture 2" descr="C:\Documents and Settings\YJR14313\Local Settings\Temporary Internet Files\Content.IE5\KEYJNYIU\MC9004355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0"/>
            <a:ext cx="3187899" cy="2078038"/>
          </a:xfrm>
          <a:prstGeom prst="rect">
            <a:avLst/>
          </a:prstGeom>
          <a:noFill/>
        </p:spPr>
      </p:pic>
      <p:pic>
        <p:nvPicPr>
          <p:cNvPr id="1028" name="Picture 4" descr="C:\Documents and Settings\YJR14313\Local Settings\Temporary Internet Files\Content.IE5\V2ES8NZL\MC90005637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438400"/>
            <a:ext cx="2826164" cy="2573337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CM7MFMEG\MC9002908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0" y="4208463"/>
            <a:ext cx="2173288" cy="1871662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8000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Advantage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given the same resources, country B produces good X at a lower opportunity cost</a:t>
            </a:r>
          </a:p>
          <a:p>
            <a:pPr lvl="1"/>
            <a:r>
              <a:rPr lang="en-US" sz="2400" dirty="0" smtClean="0"/>
              <a:t>This means B gives up less of good Y when he produces good X</a:t>
            </a:r>
          </a:p>
          <a:p>
            <a:endParaRPr lang="en-US" dirty="0"/>
          </a:p>
        </p:txBody>
      </p:sp>
      <p:pic>
        <p:nvPicPr>
          <p:cNvPr id="4" name="Picture 2" descr="C:\Documents and Settings\YJR14313\Local Settings\Temporary Internet Files\Content.IE5\KEYJNYIU\MC9004355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19600"/>
            <a:ext cx="3187899" cy="2078038"/>
          </a:xfrm>
          <a:prstGeom prst="rect">
            <a:avLst/>
          </a:prstGeom>
          <a:noFill/>
        </p:spPr>
      </p:pic>
      <p:pic>
        <p:nvPicPr>
          <p:cNvPr id="2050" name="Picture 2" descr="C:\Documents and Settings\YJR14313\Local Settings\Temporary Internet Files\Content.IE5\6KT2UUAQ\MC90023797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0450" y="3535363"/>
            <a:ext cx="2293938" cy="2673350"/>
          </a:xfrm>
          <a:prstGeom prst="rect">
            <a:avLst/>
          </a:prstGeom>
          <a:noFill/>
        </p:spPr>
      </p:pic>
      <p:pic>
        <p:nvPicPr>
          <p:cNvPr id="2051" name="Picture 3" descr="C:\Documents and Settings\YJR14313\Local Settings\Temporary Internet Files\Content.IE5\VBEJ56BL\MC90042351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57613" y="4348163"/>
            <a:ext cx="1828800" cy="1390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countries both make T-shirts and Jeans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Californian FB" pitchFamily="18" charset="0"/>
              </a:rPr>
              <a:t>Country A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Country A can make 100 t-shirts </a:t>
            </a:r>
            <a:r>
              <a:rPr lang="en-US" b="1" dirty="0" smtClean="0"/>
              <a:t>or</a:t>
            </a:r>
            <a:r>
              <a:rPr lang="en-US" dirty="0" smtClean="0"/>
              <a:t> 100 jeans</a:t>
            </a:r>
          </a:p>
          <a:p>
            <a:endParaRPr lang="en-US" dirty="0"/>
          </a:p>
          <a:p>
            <a:r>
              <a:rPr lang="en-US" dirty="0" smtClean="0"/>
              <a:t>If they make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t-shirt they are giving up the chance to make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pair of jeans (their opportunity cost is 1 pair of jeans)</a:t>
            </a:r>
          </a:p>
          <a:p>
            <a:endParaRPr lang="en-US" dirty="0"/>
          </a:p>
          <a:p>
            <a:r>
              <a:rPr lang="en-US" dirty="0" smtClean="0"/>
              <a:t>If they make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pair of jeans, they are giving up the chance to make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t-shirt (their opportunity cost is 1 t-shirt)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724400" y="11430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Californian FB" pitchFamily="18" charset="0"/>
              </a:rPr>
              <a:t>Country B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Californian FB" pitchFamily="18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8200" y="1752600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Country B can make 300 t-shirts or 100 jeans</a:t>
            </a:r>
          </a:p>
          <a:p>
            <a:endParaRPr lang="en-US" dirty="0"/>
          </a:p>
          <a:p>
            <a:r>
              <a:rPr lang="en-US" dirty="0" smtClean="0"/>
              <a:t>If they make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t-shirt they are giving up the chance to make </a:t>
            </a:r>
            <a:r>
              <a:rPr lang="en-US" b="1" dirty="0" smtClean="0">
                <a:solidFill>
                  <a:srgbClr val="00B050"/>
                </a:solidFill>
              </a:rPr>
              <a:t>1/3 </a:t>
            </a:r>
            <a:r>
              <a:rPr lang="en-US" dirty="0" smtClean="0"/>
              <a:t>pair of jeans (their opportunity cost is 1/3 pair of jeans)</a:t>
            </a:r>
          </a:p>
          <a:p>
            <a:endParaRPr lang="en-US" dirty="0" smtClean="0"/>
          </a:p>
          <a:p>
            <a:r>
              <a:rPr lang="en-US" dirty="0" smtClean="0"/>
              <a:t>If they make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pair of jeans, they are giving up the chance to make </a:t>
            </a:r>
            <a:r>
              <a:rPr lang="en-US" b="1" dirty="0" smtClean="0">
                <a:solidFill>
                  <a:srgbClr val="00B050"/>
                </a:solidFill>
              </a:rPr>
              <a:t>3 </a:t>
            </a:r>
            <a:r>
              <a:rPr lang="en-US" dirty="0" smtClean="0"/>
              <a:t>t-shirts (their opportunity cost is 3 t-shirts)</a:t>
            </a:r>
          </a:p>
          <a:p>
            <a:endParaRPr lang="en-US" dirty="0"/>
          </a:p>
        </p:txBody>
      </p:sp>
      <p:pic>
        <p:nvPicPr>
          <p:cNvPr id="1026" name="Picture 2" descr="C:\Documents and Settings\YJR14313\My Documents\My Pictures\Microsoft Clip Organizer\MC900113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5547565"/>
            <a:ext cx="1219200" cy="1310435"/>
          </a:xfrm>
          <a:prstGeom prst="rect">
            <a:avLst/>
          </a:prstGeom>
          <a:noFill/>
        </p:spPr>
      </p:pic>
      <p:pic>
        <p:nvPicPr>
          <p:cNvPr id="1027" name="Picture 3" descr="C:\Documents and Settings\YJR14313\My Documents\My Pictures\Microsoft Clip Organizer\MC90011347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491521"/>
            <a:ext cx="669153" cy="1366479"/>
          </a:xfrm>
          <a:prstGeom prst="rect">
            <a:avLst/>
          </a:prstGeom>
          <a:noFill/>
        </p:spPr>
      </p:pic>
      <p:pic>
        <p:nvPicPr>
          <p:cNvPr id="1028" name="Picture 4" descr="C:\Documents and Settings\YJR14313\Local Settings\Temporary Internet Files\Content.IE5\8P2DJ4HL\MC90001359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990600"/>
            <a:ext cx="1069879" cy="808038"/>
          </a:xfrm>
          <a:prstGeom prst="rect">
            <a:avLst/>
          </a:prstGeom>
          <a:noFill/>
        </p:spPr>
      </p:pic>
      <p:pic>
        <p:nvPicPr>
          <p:cNvPr id="1029" name="Picture 5" descr="C:\Documents and Settings\YJR14313\Local Settings\Temporary Internet Files\Content.IE5\J2HD0PXL\MC90023295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9600"/>
            <a:ext cx="1338262" cy="13435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people can wash dishes or vacuum a room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one hour, Dan can wash </a:t>
            </a:r>
            <a:r>
              <a:rPr lang="en-US" b="1" dirty="0" smtClean="0">
                <a:solidFill>
                  <a:srgbClr val="00B050"/>
                </a:solidFill>
              </a:rPr>
              <a:t>1 </a:t>
            </a:r>
            <a:r>
              <a:rPr lang="en-US" dirty="0" smtClean="0"/>
              <a:t>load of dishes or vacuum </a:t>
            </a:r>
            <a:r>
              <a:rPr lang="en-US" b="1" dirty="0" smtClean="0">
                <a:solidFill>
                  <a:srgbClr val="00B050"/>
                </a:solidFill>
              </a:rPr>
              <a:t>½</a:t>
            </a:r>
            <a:r>
              <a:rPr lang="en-US" dirty="0" smtClean="0"/>
              <a:t> of a room</a:t>
            </a:r>
          </a:p>
          <a:p>
            <a:endParaRPr lang="en-US" dirty="0" smtClean="0"/>
          </a:p>
          <a:p>
            <a:r>
              <a:rPr lang="en-US" dirty="0" smtClean="0"/>
              <a:t>If he washes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load of dishes, he gives up the opportunity to vacuum </a:t>
            </a:r>
            <a:r>
              <a:rPr lang="en-US" b="1" dirty="0" smtClean="0">
                <a:solidFill>
                  <a:srgbClr val="00B050"/>
                </a:solidFill>
              </a:rPr>
              <a:t>½</a:t>
            </a:r>
            <a:r>
              <a:rPr lang="en-US" dirty="0" smtClean="0"/>
              <a:t> a room</a:t>
            </a:r>
          </a:p>
          <a:p>
            <a:endParaRPr lang="en-US" dirty="0" smtClean="0"/>
          </a:p>
          <a:p>
            <a:r>
              <a:rPr lang="en-US" dirty="0" smtClean="0"/>
              <a:t>If he vacuums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whole room, he gives up the opportunity to wash </a:t>
            </a:r>
            <a:r>
              <a:rPr lang="en-US" dirty="0" smtClean="0">
                <a:solidFill>
                  <a:srgbClr val="00B050"/>
                </a:solidFill>
              </a:rPr>
              <a:t>2</a:t>
            </a:r>
            <a:r>
              <a:rPr lang="en-US" dirty="0" smtClean="0"/>
              <a:t> loads of dishes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Cindy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one hour, Cindy can wash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load of dishes or vacuum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room</a:t>
            </a:r>
          </a:p>
          <a:p>
            <a:endParaRPr lang="en-US" dirty="0" smtClean="0"/>
          </a:p>
          <a:p>
            <a:r>
              <a:rPr lang="en-US" dirty="0" smtClean="0"/>
              <a:t>If she washes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load of dishes, she gives up the opportunity to vacuum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room</a:t>
            </a:r>
          </a:p>
          <a:p>
            <a:endParaRPr lang="en-US" dirty="0" smtClean="0"/>
          </a:p>
          <a:p>
            <a:r>
              <a:rPr lang="en-US" dirty="0" smtClean="0"/>
              <a:t>If she vacuums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whole room, she gives up the opportunity to wash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r>
              <a:rPr lang="en-US" dirty="0" smtClean="0"/>
              <a:t> loads of dishes</a:t>
            </a:r>
          </a:p>
          <a:p>
            <a:endParaRPr lang="en-US" dirty="0"/>
          </a:p>
        </p:txBody>
      </p:sp>
      <p:pic>
        <p:nvPicPr>
          <p:cNvPr id="2050" name="Picture 2" descr="C:\Documents and Settings\YJR14313\Local Settings\Temporary Internet Files\Content.IE5\J2HD0PXL\MC9000302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5791200"/>
            <a:ext cx="1860550" cy="925512"/>
          </a:xfrm>
          <a:prstGeom prst="rect">
            <a:avLst/>
          </a:prstGeom>
          <a:noFill/>
        </p:spPr>
      </p:pic>
      <p:pic>
        <p:nvPicPr>
          <p:cNvPr id="2051" name="Picture 3" descr="C:\Documents and Settings\YJR14313\Local Settings\Temporary Internet Files\Content.IE5\GJUIHKTW\MC90000181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2238" y="5022850"/>
            <a:ext cx="1157287" cy="1614488"/>
          </a:xfrm>
          <a:prstGeom prst="rect">
            <a:avLst/>
          </a:prstGeom>
          <a:noFill/>
        </p:spPr>
      </p:pic>
      <p:pic>
        <p:nvPicPr>
          <p:cNvPr id="2052" name="Picture 4" descr="C:\Documents and Settings\YJR14313\Local Settings\Temporary Internet Files\Content.IE5\J2HD0PXL\MC90023384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52400"/>
            <a:ext cx="927075" cy="1911350"/>
          </a:xfrm>
          <a:prstGeom prst="rect">
            <a:avLst/>
          </a:prstGeom>
          <a:noFill/>
        </p:spPr>
      </p:pic>
      <p:pic>
        <p:nvPicPr>
          <p:cNvPr id="2053" name="Picture 5" descr="C:\Documents and Settings\YJR14313\Local Settings\Temporary Internet Files\Content.IE5\GJUIHKTW\MC900434455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685800"/>
            <a:ext cx="1828800" cy="1425575"/>
          </a:xfrm>
          <a:prstGeom prst="rect">
            <a:avLst/>
          </a:prstGeom>
          <a:noFill/>
        </p:spPr>
      </p:pic>
      <p:grpSp>
        <p:nvGrpSpPr>
          <p:cNvPr id="7" name="Group 22"/>
          <p:cNvGrpSpPr/>
          <p:nvPr/>
        </p:nvGrpSpPr>
        <p:grpSpPr>
          <a:xfrm>
            <a:off x="2354579" y="2880360"/>
            <a:ext cx="3440427" cy="3886200"/>
            <a:chOff x="2354579" y="2880360"/>
            <a:chExt cx="3440427" cy="3886200"/>
          </a:xfrm>
        </p:grpSpPr>
        <p:sp>
          <p:nvSpPr>
            <p:cNvPr id="11" name="SMARTInkAnnotation0"/>
            <p:cNvSpPr/>
            <p:nvPr/>
          </p:nvSpPr>
          <p:spPr>
            <a:xfrm>
              <a:off x="2606040" y="2880360"/>
              <a:ext cx="45721" cy="251461"/>
            </a:xfrm>
            <a:custGeom>
              <a:avLst/>
              <a:gdLst/>
              <a:ahLst/>
              <a:cxnLst/>
              <a:rect l="0" t="0" r="0" b="0"/>
              <a:pathLst>
                <a:path w="45721" h="251461">
                  <a:moveTo>
                    <a:pt x="45720" y="0"/>
                  </a:moveTo>
                  <a:lnTo>
                    <a:pt x="45720" y="20800"/>
                  </a:lnTo>
                  <a:lnTo>
                    <a:pt x="44449" y="22757"/>
                  </a:lnTo>
                  <a:lnTo>
                    <a:pt x="42333" y="25331"/>
                  </a:lnTo>
                  <a:lnTo>
                    <a:pt x="39652" y="28317"/>
                  </a:lnTo>
                  <a:lnTo>
                    <a:pt x="37864" y="31578"/>
                  </a:lnTo>
                  <a:lnTo>
                    <a:pt x="36673" y="35022"/>
                  </a:lnTo>
                  <a:lnTo>
                    <a:pt x="35878" y="38588"/>
                  </a:lnTo>
                  <a:lnTo>
                    <a:pt x="35349" y="43505"/>
                  </a:lnTo>
                  <a:lnTo>
                    <a:pt x="34996" y="49323"/>
                  </a:lnTo>
                  <a:lnTo>
                    <a:pt x="34603" y="62561"/>
                  </a:lnTo>
                  <a:lnTo>
                    <a:pt x="34429" y="76912"/>
                  </a:lnTo>
                  <a:lnTo>
                    <a:pt x="33113" y="83024"/>
                  </a:lnTo>
                  <a:lnTo>
                    <a:pt x="30965" y="88370"/>
                  </a:lnTo>
                  <a:lnTo>
                    <a:pt x="28263" y="93203"/>
                  </a:lnTo>
                  <a:lnTo>
                    <a:pt x="26462" y="98965"/>
                  </a:lnTo>
                  <a:lnTo>
                    <a:pt x="25261" y="105347"/>
                  </a:lnTo>
                  <a:lnTo>
                    <a:pt x="24460" y="112141"/>
                  </a:lnTo>
                  <a:lnTo>
                    <a:pt x="23927" y="119211"/>
                  </a:lnTo>
                  <a:lnTo>
                    <a:pt x="23571" y="126464"/>
                  </a:lnTo>
                  <a:lnTo>
                    <a:pt x="23334" y="133839"/>
                  </a:lnTo>
                  <a:lnTo>
                    <a:pt x="21906" y="141296"/>
                  </a:lnTo>
                  <a:lnTo>
                    <a:pt x="19684" y="148807"/>
                  </a:lnTo>
                  <a:lnTo>
                    <a:pt x="16933" y="156355"/>
                  </a:lnTo>
                  <a:lnTo>
                    <a:pt x="15098" y="162656"/>
                  </a:lnTo>
                  <a:lnTo>
                    <a:pt x="13875" y="168127"/>
                  </a:lnTo>
                  <a:lnTo>
                    <a:pt x="13060" y="173045"/>
                  </a:lnTo>
                  <a:lnTo>
                    <a:pt x="11247" y="178863"/>
                  </a:lnTo>
                  <a:lnTo>
                    <a:pt x="8768" y="185282"/>
                  </a:lnTo>
                  <a:lnTo>
                    <a:pt x="5845" y="192102"/>
                  </a:lnTo>
                  <a:lnTo>
                    <a:pt x="3897" y="197917"/>
                  </a:lnTo>
                  <a:lnTo>
                    <a:pt x="2598" y="203065"/>
                  </a:lnTo>
                  <a:lnTo>
                    <a:pt x="1732" y="207766"/>
                  </a:lnTo>
                  <a:lnTo>
                    <a:pt x="1154" y="212171"/>
                  </a:lnTo>
                  <a:lnTo>
                    <a:pt x="769" y="216377"/>
                  </a:lnTo>
                  <a:lnTo>
                    <a:pt x="513" y="220451"/>
                  </a:lnTo>
                  <a:lnTo>
                    <a:pt x="228" y="228365"/>
                  </a:lnTo>
                  <a:lnTo>
                    <a:pt x="0" y="2514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Annotation1"/>
            <p:cNvSpPr/>
            <p:nvPr/>
          </p:nvSpPr>
          <p:spPr>
            <a:xfrm>
              <a:off x="2697479" y="2926080"/>
              <a:ext cx="45722" cy="240031"/>
            </a:xfrm>
            <a:custGeom>
              <a:avLst/>
              <a:gdLst/>
              <a:ahLst/>
              <a:cxnLst/>
              <a:rect l="0" t="0" r="0" b="0"/>
              <a:pathLst>
                <a:path w="45722" h="240031">
                  <a:moveTo>
                    <a:pt x="45721" y="0"/>
                  </a:moveTo>
                  <a:lnTo>
                    <a:pt x="45721" y="17027"/>
                  </a:lnTo>
                  <a:lnTo>
                    <a:pt x="44450" y="21511"/>
                  </a:lnTo>
                  <a:lnTo>
                    <a:pt x="42333" y="27041"/>
                  </a:lnTo>
                  <a:lnTo>
                    <a:pt x="39652" y="33267"/>
                  </a:lnTo>
                  <a:lnTo>
                    <a:pt x="37865" y="38688"/>
                  </a:lnTo>
                  <a:lnTo>
                    <a:pt x="36674" y="43572"/>
                  </a:lnTo>
                  <a:lnTo>
                    <a:pt x="35879" y="48098"/>
                  </a:lnTo>
                  <a:lnTo>
                    <a:pt x="35349" y="53655"/>
                  </a:lnTo>
                  <a:lnTo>
                    <a:pt x="34996" y="59900"/>
                  </a:lnTo>
                  <a:lnTo>
                    <a:pt x="34761" y="66603"/>
                  </a:lnTo>
                  <a:lnTo>
                    <a:pt x="33334" y="73612"/>
                  </a:lnTo>
                  <a:lnTo>
                    <a:pt x="31113" y="80825"/>
                  </a:lnTo>
                  <a:lnTo>
                    <a:pt x="28362" y="88173"/>
                  </a:lnTo>
                  <a:lnTo>
                    <a:pt x="26528" y="95612"/>
                  </a:lnTo>
                  <a:lnTo>
                    <a:pt x="25306" y="103111"/>
                  </a:lnTo>
                  <a:lnTo>
                    <a:pt x="24490" y="110651"/>
                  </a:lnTo>
                  <a:lnTo>
                    <a:pt x="22677" y="118217"/>
                  </a:lnTo>
                  <a:lnTo>
                    <a:pt x="20198" y="125801"/>
                  </a:lnTo>
                  <a:lnTo>
                    <a:pt x="17276" y="133397"/>
                  </a:lnTo>
                  <a:lnTo>
                    <a:pt x="15327" y="141002"/>
                  </a:lnTo>
                  <a:lnTo>
                    <a:pt x="14028" y="148611"/>
                  </a:lnTo>
                  <a:lnTo>
                    <a:pt x="13162" y="156224"/>
                  </a:lnTo>
                  <a:lnTo>
                    <a:pt x="12585" y="163839"/>
                  </a:lnTo>
                  <a:lnTo>
                    <a:pt x="12200" y="171456"/>
                  </a:lnTo>
                  <a:lnTo>
                    <a:pt x="11658" y="190925"/>
                  </a:lnTo>
                  <a:lnTo>
                    <a:pt x="11475" y="208881"/>
                  </a:lnTo>
                  <a:lnTo>
                    <a:pt x="10190" y="212914"/>
                  </a:lnTo>
                  <a:lnTo>
                    <a:pt x="8064" y="216872"/>
                  </a:lnTo>
                  <a:lnTo>
                    <a:pt x="5376" y="220781"/>
                  </a:lnTo>
                  <a:lnTo>
                    <a:pt x="3584" y="224657"/>
                  </a:lnTo>
                  <a:lnTo>
                    <a:pt x="2389" y="228512"/>
                  </a:lnTo>
                  <a:lnTo>
                    <a:pt x="0" y="2400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Annotation2"/>
            <p:cNvSpPr/>
            <p:nvPr/>
          </p:nvSpPr>
          <p:spPr>
            <a:xfrm>
              <a:off x="2366070" y="2983229"/>
              <a:ext cx="514291" cy="443839"/>
            </a:xfrm>
            <a:custGeom>
              <a:avLst/>
              <a:gdLst/>
              <a:ahLst/>
              <a:cxnLst/>
              <a:rect l="0" t="0" r="0" b="0"/>
              <a:pathLst>
                <a:path w="514291" h="443839">
                  <a:moveTo>
                    <a:pt x="514290" y="182880"/>
                  </a:moveTo>
                  <a:lnTo>
                    <a:pt x="508222" y="207152"/>
                  </a:lnTo>
                  <a:lnTo>
                    <a:pt x="503894" y="218111"/>
                  </a:lnTo>
                  <a:lnTo>
                    <a:pt x="498470" y="229228"/>
                  </a:lnTo>
                  <a:lnTo>
                    <a:pt x="486938" y="250469"/>
                  </a:lnTo>
                  <a:lnTo>
                    <a:pt x="477580" y="268377"/>
                  </a:lnTo>
                  <a:lnTo>
                    <a:pt x="472037" y="276708"/>
                  </a:lnTo>
                  <a:lnTo>
                    <a:pt x="465801" y="284802"/>
                  </a:lnTo>
                  <a:lnTo>
                    <a:pt x="459104" y="292738"/>
                  </a:lnTo>
                  <a:lnTo>
                    <a:pt x="452099" y="301839"/>
                  </a:lnTo>
                  <a:lnTo>
                    <a:pt x="444889" y="311716"/>
                  </a:lnTo>
                  <a:lnTo>
                    <a:pt x="437543" y="322111"/>
                  </a:lnTo>
                  <a:lnTo>
                    <a:pt x="430105" y="331581"/>
                  </a:lnTo>
                  <a:lnTo>
                    <a:pt x="422606" y="340434"/>
                  </a:lnTo>
                  <a:lnTo>
                    <a:pt x="415067" y="348876"/>
                  </a:lnTo>
                  <a:lnTo>
                    <a:pt x="408772" y="357044"/>
                  </a:lnTo>
                  <a:lnTo>
                    <a:pt x="403304" y="365030"/>
                  </a:lnTo>
                  <a:lnTo>
                    <a:pt x="398389" y="372893"/>
                  </a:lnTo>
                  <a:lnTo>
                    <a:pt x="391303" y="379406"/>
                  </a:lnTo>
                  <a:lnTo>
                    <a:pt x="382768" y="385017"/>
                  </a:lnTo>
                  <a:lnTo>
                    <a:pt x="355940" y="398983"/>
                  </a:lnTo>
                  <a:lnTo>
                    <a:pt x="347763" y="403149"/>
                  </a:lnTo>
                  <a:lnTo>
                    <a:pt x="338502" y="408466"/>
                  </a:lnTo>
                  <a:lnTo>
                    <a:pt x="328518" y="414551"/>
                  </a:lnTo>
                  <a:lnTo>
                    <a:pt x="318052" y="421148"/>
                  </a:lnTo>
                  <a:lnTo>
                    <a:pt x="308534" y="425545"/>
                  </a:lnTo>
                  <a:lnTo>
                    <a:pt x="299650" y="428477"/>
                  </a:lnTo>
                  <a:lnTo>
                    <a:pt x="284274" y="433005"/>
                  </a:lnTo>
                  <a:lnTo>
                    <a:pt x="273207" y="439250"/>
                  </a:lnTo>
                  <a:lnTo>
                    <a:pt x="257282" y="442873"/>
                  </a:lnTo>
                  <a:lnTo>
                    <a:pt x="247701" y="443838"/>
                  </a:lnTo>
                  <a:lnTo>
                    <a:pt x="236234" y="443212"/>
                  </a:lnTo>
                  <a:lnTo>
                    <a:pt x="223509" y="441525"/>
                  </a:lnTo>
                  <a:lnTo>
                    <a:pt x="209946" y="439130"/>
                  </a:lnTo>
                  <a:lnTo>
                    <a:pt x="197094" y="436264"/>
                  </a:lnTo>
                  <a:lnTo>
                    <a:pt x="184716" y="433083"/>
                  </a:lnTo>
                  <a:lnTo>
                    <a:pt x="172654" y="429692"/>
                  </a:lnTo>
                  <a:lnTo>
                    <a:pt x="162072" y="426161"/>
                  </a:lnTo>
                  <a:lnTo>
                    <a:pt x="152478" y="422538"/>
                  </a:lnTo>
                  <a:lnTo>
                    <a:pt x="143542" y="418852"/>
                  </a:lnTo>
                  <a:lnTo>
                    <a:pt x="135044" y="415125"/>
                  </a:lnTo>
                  <a:lnTo>
                    <a:pt x="118830" y="407597"/>
                  </a:lnTo>
                  <a:lnTo>
                    <a:pt x="103156" y="396631"/>
                  </a:lnTo>
                  <a:lnTo>
                    <a:pt x="95421" y="390151"/>
                  </a:lnTo>
                  <a:lnTo>
                    <a:pt x="87724" y="382021"/>
                  </a:lnTo>
                  <a:lnTo>
                    <a:pt x="80052" y="372791"/>
                  </a:lnTo>
                  <a:lnTo>
                    <a:pt x="72398" y="362827"/>
                  </a:lnTo>
                  <a:lnTo>
                    <a:pt x="64755" y="353645"/>
                  </a:lnTo>
                  <a:lnTo>
                    <a:pt x="57120" y="344984"/>
                  </a:lnTo>
                  <a:lnTo>
                    <a:pt x="49490" y="336669"/>
                  </a:lnTo>
                  <a:lnTo>
                    <a:pt x="43133" y="327316"/>
                  </a:lnTo>
                  <a:lnTo>
                    <a:pt x="37625" y="317271"/>
                  </a:lnTo>
                  <a:lnTo>
                    <a:pt x="32683" y="306764"/>
                  </a:lnTo>
                  <a:lnTo>
                    <a:pt x="28119" y="295949"/>
                  </a:lnTo>
                  <a:lnTo>
                    <a:pt x="23806" y="284930"/>
                  </a:lnTo>
                  <a:lnTo>
                    <a:pt x="15627" y="262526"/>
                  </a:lnTo>
                  <a:lnTo>
                    <a:pt x="7758" y="239868"/>
                  </a:lnTo>
                  <a:lnTo>
                    <a:pt x="5152" y="229762"/>
                  </a:lnTo>
                  <a:lnTo>
                    <a:pt x="3415" y="220485"/>
                  </a:lnTo>
                  <a:lnTo>
                    <a:pt x="2256" y="211760"/>
                  </a:lnTo>
                  <a:lnTo>
                    <a:pt x="1484" y="202134"/>
                  </a:lnTo>
                  <a:lnTo>
                    <a:pt x="969" y="191906"/>
                  </a:lnTo>
                  <a:lnTo>
                    <a:pt x="397" y="171652"/>
                  </a:lnTo>
                  <a:lnTo>
                    <a:pt x="30" y="134566"/>
                  </a:lnTo>
                  <a:lnTo>
                    <a:pt x="0" y="124001"/>
                  </a:lnTo>
                  <a:lnTo>
                    <a:pt x="1250" y="114417"/>
                  </a:lnTo>
                  <a:lnTo>
                    <a:pt x="3353" y="105489"/>
                  </a:lnTo>
                  <a:lnTo>
                    <a:pt x="6025" y="96996"/>
                  </a:lnTo>
                  <a:lnTo>
                    <a:pt x="8994" y="84173"/>
                  </a:lnTo>
                  <a:lnTo>
                    <a:pt x="11584" y="72970"/>
                  </a:lnTo>
                  <a:lnTo>
                    <a:pt x="16968" y="59525"/>
                  </a:lnTo>
                  <a:lnTo>
                    <a:pt x="23594" y="48469"/>
                  </a:lnTo>
                  <a:lnTo>
                    <a:pt x="27139" y="43743"/>
                  </a:lnTo>
                  <a:lnTo>
                    <a:pt x="31079" y="35105"/>
                  </a:lnTo>
                  <a:lnTo>
                    <a:pt x="32129" y="31023"/>
                  </a:lnTo>
                  <a:lnTo>
                    <a:pt x="36683" y="23102"/>
                  </a:lnTo>
                  <a:lnTo>
                    <a:pt x="43886" y="13736"/>
                  </a:lnTo>
                  <a:lnTo>
                    <a:pt x="44871" y="9068"/>
                  </a:lnTo>
                  <a:lnTo>
                    <a:pt x="4566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Annotation3"/>
            <p:cNvSpPr/>
            <p:nvPr/>
          </p:nvSpPr>
          <p:spPr>
            <a:xfrm>
              <a:off x="2354579" y="2960369"/>
              <a:ext cx="102872" cy="45722"/>
            </a:xfrm>
            <a:custGeom>
              <a:avLst/>
              <a:gdLst/>
              <a:ahLst/>
              <a:cxnLst/>
              <a:rect l="0" t="0" r="0" b="0"/>
              <a:pathLst>
                <a:path w="102872" h="45722">
                  <a:moveTo>
                    <a:pt x="102871" y="45721"/>
                  </a:moveTo>
                  <a:lnTo>
                    <a:pt x="49134" y="18852"/>
                  </a:lnTo>
                  <a:lnTo>
                    <a:pt x="41646" y="16378"/>
                  </a:lnTo>
                  <a:lnTo>
                    <a:pt x="34114" y="14729"/>
                  </a:lnTo>
                  <a:lnTo>
                    <a:pt x="26553" y="13630"/>
                  </a:lnTo>
                  <a:lnTo>
                    <a:pt x="20242" y="11626"/>
                  </a:lnTo>
                  <a:lnTo>
                    <a:pt x="14765" y="9021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Annotation4"/>
            <p:cNvSpPr/>
            <p:nvPr/>
          </p:nvSpPr>
          <p:spPr>
            <a:xfrm>
              <a:off x="2868929" y="3143250"/>
              <a:ext cx="68582" cy="68581"/>
            </a:xfrm>
            <a:custGeom>
              <a:avLst/>
              <a:gdLst/>
              <a:ahLst/>
              <a:cxnLst/>
              <a:rect l="0" t="0" r="0" b="0"/>
              <a:pathLst>
                <a:path w="68582" h="68581">
                  <a:moveTo>
                    <a:pt x="68581" y="68580"/>
                  </a:moveTo>
                  <a:lnTo>
                    <a:pt x="68581" y="58739"/>
                  </a:lnTo>
                  <a:lnTo>
                    <a:pt x="67310" y="56939"/>
                  </a:lnTo>
                  <a:lnTo>
                    <a:pt x="65194" y="54469"/>
                  </a:lnTo>
                  <a:lnTo>
                    <a:pt x="62512" y="51553"/>
                  </a:lnTo>
                  <a:lnTo>
                    <a:pt x="59455" y="47068"/>
                  </a:lnTo>
                  <a:lnTo>
                    <a:pt x="56147" y="41539"/>
                  </a:lnTo>
                  <a:lnTo>
                    <a:pt x="52671" y="35312"/>
                  </a:lnTo>
                  <a:lnTo>
                    <a:pt x="47815" y="29891"/>
                  </a:lnTo>
                  <a:lnTo>
                    <a:pt x="42037" y="25007"/>
                  </a:lnTo>
                  <a:lnTo>
                    <a:pt x="35645" y="20481"/>
                  </a:lnTo>
                  <a:lnTo>
                    <a:pt x="30113" y="16194"/>
                  </a:lnTo>
                  <a:lnTo>
                    <a:pt x="25155" y="12066"/>
                  </a:lnTo>
                  <a:lnTo>
                    <a:pt x="20580" y="8044"/>
                  </a:lnTo>
                  <a:lnTo>
                    <a:pt x="16260" y="5362"/>
                  </a:lnTo>
                  <a:lnTo>
                    <a:pt x="12110" y="3575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Annotation5"/>
            <p:cNvSpPr/>
            <p:nvPr/>
          </p:nvSpPr>
          <p:spPr>
            <a:xfrm>
              <a:off x="5372101" y="6366509"/>
              <a:ext cx="137020" cy="160017"/>
            </a:xfrm>
            <a:custGeom>
              <a:avLst/>
              <a:gdLst/>
              <a:ahLst/>
              <a:cxnLst/>
              <a:rect l="0" t="0" r="0" b="0"/>
              <a:pathLst>
                <a:path w="137020" h="160017">
                  <a:moveTo>
                    <a:pt x="125728" y="0"/>
                  </a:moveTo>
                  <a:lnTo>
                    <a:pt x="125728" y="10959"/>
                  </a:lnTo>
                  <a:lnTo>
                    <a:pt x="129114" y="14608"/>
                  </a:lnTo>
                  <a:lnTo>
                    <a:pt x="135569" y="21230"/>
                  </a:lnTo>
                  <a:lnTo>
                    <a:pt x="136452" y="25522"/>
                  </a:lnTo>
                  <a:lnTo>
                    <a:pt x="137019" y="32559"/>
                  </a:lnTo>
                  <a:lnTo>
                    <a:pt x="133710" y="36907"/>
                  </a:lnTo>
                  <a:lnTo>
                    <a:pt x="131049" y="39845"/>
                  </a:lnTo>
                  <a:lnTo>
                    <a:pt x="129276" y="43074"/>
                  </a:lnTo>
                  <a:lnTo>
                    <a:pt x="128093" y="46496"/>
                  </a:lnTo>
                  <a:lnTo>
                    <a:pt x="127305" y="50047"/>
                  </a:lnTo>
                  <a:lnTo>
                    <a:pt x="126780" y="53685"/>
                  </a:lnTo>
                  <a:lnTo>
                    <a:pt x="126429" y="57380"/>
                  </a:lnTo>
                  <a:lnTo>
                    <a:pt x="125867" y="66368"/>
                  </a:lnTo>
                  <a:lnTo>
                    <a:pt x="125789" y="70984"/>
                  </a:lnTo>
                  <a:lnTo>
                    <a:pt x="125730" y="106722"/>
                  </a:lnTo>
                  <a:lnTo>
                    <a:pt x="124459" y="110518"/>
                  </a:lnTo>
                  <a:lnTo>
                    <a:pt x="122342" y="114319"/>
                  </a:lnTo>
                  <a:lnTo>
                    <a:pt x="115887" y="123477"/>
                  </a:lnTo>
                  <a:lnTo>
                    <a:pt x="115004" y="128116"/>
                  </a:lnTo>
                  <a:lnTo>
                    <a:pt x="114769" y="131130"/>
                  </a:lnTo>
                  <a:lnTo>
                    <a:pt x="113342" y="133141"/>
                  </a:lnTo>
                  <a:lnTo>
                    <a:pt x="111121" y="134480"/>
                  </a:lnTo>
                  <a:lnTo>
                    <a:pt x="108369" y="135374"/>
                  </a:lnTo>
                  <a:lnTo>
                    <a:pt x="106536" y="137239"/>
                  </a:lnTo>
                  <a:lnTo>
                    <a:pt x="105313" y="139753"/>
                  </a:lnTo>
                  <a:lnTo>
                    <a:pt x="104498" y="142699"/>
                  </a:lnTo>
                  <a:lnTo>
                    <a:pt x="102685" y="144663"/>
                  </a:lnTo>
                  <a:lnTo>
                    <a:pt x="100206" y="145971"/>
                  </a:lnTo>
                  <a:lnTo>
                    <a:pt x="97283" y="146844"/>
                  </a:lnTo>
                  <a:lnTo>
                    <a:pt x="94065" y="148696"/>
                  </a:lnTo>
                  <a:lnTo>
                    <a:pt x="90650" y="151201"/>
                  </a:lnTo>
                  <a:lnTo>
                    <a:pt x="82110" y="158278"/>
                  </a:lnTo>
                  <a:lnTo>
                    <a:pt x="80139" y="158859"/>
                  </a:lnTo>
                  <a:lnTo>
                    <a:pt x="77555" y="159246"/>
                  </a:lnTo>
                  <a:lnTo>
                    <a:pt x="74563" y="159504"/>
                  </a:lnTo>
                  <a:lnTo>
                    <a:pt x="71298" y="159677"/>
                  </a:lnTo>
                  <a:lnTo>
                    <a:pt x="59262" y="159975"/>
                  </a:lnTo>
                  <a:lnTo>
                    <a:pt x="41425" y="160016"/>
                  </a:lnTo>
                  <a:lnTo>
                    <a:pt x="39046" y="158748"/>
                  </a:lnTo>
                  <a:lnTo>
                    <a:pt x="37460" y="156632"/>
                  </a:lnTo>
                  <a:lnTo>
                    <a:pt x="36403" y="153951"/>
                  </a:lnTo>
                  <a:lnTo>
                    <a:pt x="34428" y="152165"/>
                  </a:lnTo>
                  <a:lnTo>
                    <a:pt x="31841" y="150973"/>
                  </a:lnTo>
                  <a:lnTo>
                    <a:pt x="24633" y="149061"/>
                  </a:lnTo>
                  <a:lnTo>
                    <a:pt x="22771" y="147634"/>
                  </a:lnTo>
                  <a:lnTo>
                    <a:pt x="20260" y="145413"/>
                  </a:lnTo>
                  <a:lnTo>
                    <a:pt x="13173" y="138791"/>
                  </a:lnTo>
                  <a:lnTo>
                    <a:pt x="5878" y="131576"/>
                  </a:lnTo>
                  <a:lnTo>
                    <a:pt x="3918" y="128357"/>
                  </a:lnTo>
                  <a:lnTo>
                    <a:pt x="2612" y="124942"/>
                  </a:lnTo>
                  <a:lnTo>
                    <a:pt x="514" y="116402"/>
                  </a:lnTo>
                  <a:lnTo>
                    <a:pt x="228" y="111848"/>
                  </a:lnTo>
                  <a:lnTo>
                    <a:pt x="100" y="105590"/>
                  </a:lnTo>
                  <a:lnTo>
                    <a:pt x="0" y="70826"/>
                  </a:lnTo>
                  <a:lnTo>
                    <a:pt x="3385" y="66192"/>
                  </a:lnTo>
                  <a:lnTo>
                    <a:pt x="6066" y="63178"/>
                  </a:lnTo>
                  <a:lnTo>
                    <a:pt x="7853" y="59899"/>
                  </a:lnTo>
                  <a:lnTo>
                    <a:pt x="9045" y="56443"/>
                  </a:lnTo>
                  <a:lnTo>
                    <a:pt x="9839" y="52869"/>
                  </a:lnTo>
                  <a:lnTo>
                    <a:pt x="11639" y="50486"/>
                  </a:lnTo>
                  <a:lnTo>
                    <a:pt x="14109" y="48898"/>
                  </a:lnTo>
                  <a:lnTo>
                    <a:pt x="17025" y="47838"/>
                  </a:lnTo>
                  <a:lnTo>
                    <a:pt x="18970" y="45862"/>
                  </a:lnTo>
                  <a:lnTo>
                    <a:pt x="20266" y="43276"/>
                  </a:lnTo>
                  <a:lnTo>
                    <a:pt x="22858" y="3429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Annotation6"/>
            <p:cNvSpPr/>
            <p:nvPr/>
          </p:nvSpPr>
          <p:spPr>
            <a:xfrm>
              <a:off x="5532124" y="6446520"/>
              <a:ext cx="80006" cy="125717"/>
            </a:xfrm>
            <a:custGeom>
              <a:avLst/>
              <a:gdLst/>
              <a:ahLst/>
              <a:cxnLst/>
              <a:rect l="0" t="0" r="0" b="0"/>
              <a:pathLst>
                <a:path w="80006" h="125717">
                  <a:moveTo>
                    <a:pt x="80005" y="0"/>
                  </a:moveTo>
                  <a:lnTo>
                    <a:pt x="68714" y="0"/>
                  </a:lnTo>
                  <a:lnTo>
                    <a:pt x="68637" y="3386"/>
                  </a:lnTo>
                  <a:lnTo>
                    <a:pt x="68588" y="9841"/>
                  </a:lnTo>
                  <a:lnTo>
                    <a:pt x="67314" y="10371"/>
                  </a:lnTo>
                  <a:lnTo>
                    <a:pt x="65195" y="10724"/>
                  </a:lnTo>
                  <a:lnTo>
                    <a:pt x="62512" y="10959"/>
                  </a:lnTo>
                  <a:lnTo>
                    <a:pt x="60723" y="12386"/>
                  </a:lnTo>
                  <a:lnTo>
                    <a:pt x="59530" y="14607"/>
                  </a:lnTo>
                  <a:lnTo>
                    <a:pt x="58735" y="17358"/>
                  </a:lnTo>
                  <a:lnTo>
                    <a:pt x="56936" y="19192"/>
                  </a:lnTo>
                  <a:lnTo>
                    <a:pt x="54465" y="20415"/>
                  </a:lnTo>
                  <a:lnTo>
                    <a:pt x="47444" y="22377"/>
                  </a:lnTo>
                  <a:lnTo>
                    <a:pt x="45597" y="22539"/>
                  </a:lnTo>
                  <a:lnTo>
                    <a:pt x="43097" y="22645"/>
                  </a:lnTo>
                  <a:lnTo>
                    <a:pt x="40159" y="22717"/>
                  </a:lnTo>
                  <a:lnTo>
                    <a:pt x="38201" y="24035"/>
                  </a:lnTo>
                  <a:lnTo>
                    <a:pt x="36896" y="26184"/>
                  </a:lnTo>
                  <a:lnTo>
                    <a:pt x="36026" y="28885"/>
                  </a:lnTo>
                  <a:lnTo>
                    <a:pt x="34176" y="30686"/>
                  </a:lnTo>
                  <a:lnTo>
                    <a:pt x="31672" y="31888"/>
                  </a:lnTo>
                  <a:lnTo>
                    <a:pt x="28733" y="32689"/>
                  </a:lnTo>
                  <a:lnTo>
                    <a:pt x="25504" y="34492"/>
                  </a:lnTo>
                  <a:lnTo>
                    <a:pt x="22081" y="36965"/>
                  </a:lnTo>
                  <a:lnTo>
                    <a:pt x="18529" y="39883"/>
                  </a:lnTo>
                  <a:lnTo>
                    <a:pt x="16162" y="43098"/>
                  </a:lnTo>
                  <a:lnTo>
                    <a:pt x="14583" y="46513"/>
                  </a:lnTo>
                  <a:lnTo>
                    <a:pt x="13530" y="50059"/>
                  </a:lnTo>
                  <a:lnTo>
                    <a:pt x="11559" y="52422"/>
                  </a:lnTo>
                  <a:lnTo>
                    <a:pt x="8974" y="53998"/>
                  </a:lnTo>
                  <a:lnTo>
                    <a:pt x="5981" y="55048"/>
                  </a:lnTo>
                  <a:lnTo>
                    <a:pt x="3986" y="57018"/>
                  </a:lnTo>
                  <a:lnTo>
                    <a:pt x="2656" y="59603"/>
                  </a:lnTo>
                  <a:lnTo>
                    <a:pt x="1769" y="62595"/>
                  </a:lnTo>
                  <a:lnTo>
                    <a:pt x="1178" y="65860"/>
                  </a:lnTo>
                  <a:lnTo>
                    <a:pt x="784" y="69307"/>
                  </a:lnTo>
                  <a:lnTo>
                    <a:pt x="521" y="72875"/>
                  </a:lnTo>
                  <a:lnTo>
                    <a:pt x="346" y="76523"/>
                  </a:lnTo>
                  <a:lnTo>
                    <a:pt x="152" y="83963"/>
                  </a:lnTo>
                  <a:lnTo>
                    <a:pt x="0" y="108272"/>
                  </a:lnTo>
                  <a:lnTo>
                    <a:pt x="1268" y="110281"/>
                  </a:lnTo>
                  <a:lnTo>
                    <a:pt x="3384" y="111621"/>
                  </a:lnTo>
                  <a:lnTo>
                    <a:pt x="6065" y="112514"/>
                  </a:lnTo>
                  <a:lnTo>
                    <a:pt x="7852" y="114379"/>
                  </a:lnTo>
                  <a:lnTo>
                    <a:pt x="9043" y="116893"/>
                  </a:lnTo>
                  <a:lnTo>
                    <a:pt x="9837" y="119838"/>
                  </a:lnTo>
                  <a:lnTo>
                    <a:pt x="11637" y="121802"/>
                  </a:lnTo>
                  <a:lnTo>
                    <a:pt x="14106" y="123110"/>
                  </a:lnTo>
                  <a:lnTo>
                    <a:pt x="17022" y="123983"/>
                  </a:lnTo>
                  <a:lnTo>
                    <a:pt x="20237" y="124566"/>
                  </a:lnTo>
                  <a:lnTo>
                    <a:pt x="23650" y="124954"/>
                  </a:lnTo>
                  <a:lnTo>
                    <a:pt x="32185" y="125577"/>
                  </a:lnTo>
                  <a:lnTo>
                    <a:pt x="36738" y="125661"/>
                  </a:lnTo>
                  <a:lnTo>
                    <a:pt x="50010" y="125716"/>
                  </a:lnTo>
                  <a:lnTo>
                    <a:pt x="52388" y="124451"/>
                  </a:lnTo>
                  <a:lnTo>
                    <a:pt x="53974" y="122337"/>
                  </a:lnTo>
                  <a:lnTo>
                    <a:pt x="55031" y="119659"/>
                  </a:lnTo>
                  <a:lnTo>
                    <a:pt x="57006" y="117872"/>
                  </a:lnTo>
                  <a:lnTo>
                    <a:pt x="59592" y="116680"/>
                  </a:lnTo>
                  <a:lnTo>
                    <a:pt x="62586" y="115887"/>
                  </a:lnTo>
                  <a:lnTo>
                    <a:pt x="64583" y="114088"/>
                  </a:lnTo>
                  <a:lnTo>
                    <a:pt x="65914" y="111618"/>
                  </a:lnTo>
                  <a:lnTo>
                    <a:pt x="66801" y="108702"/>
                  </a:lnTo>
                  <a:lnTo>
                    <a:pt x="68663" y="106759"/>
                  </a:lnTo>
                  <a:lnTo>
                    <a:pt x="71173" y="105463"/>
                  </a:lnTo>
                  <a:lnTo>
                    <a:pt x="78261" y="103382"/>
                  </a:lnTo>
                  <a:lnTo>
                    <a:pt x="78842" y="101941"/>
                  </a:lnTo>
                  <a:lnTo>
                    <a:pt x="79230" y="99711"/>
                  </a:lnTo>
                  <a:lnTo>
                    <a:pt x="79960" y="91924"/>
                  </a:lnTo>
                  <a:lnTo>
                    <a:pt x="80001" y="81641"/>
                  </a:lnTo>
                  <a:lnTo>
                    <a:pt x="78732" y="81097"/>
                  </a:lnTo>
                  <a:lnTo>
                    <a:pt x="76617" y="80735"/>
                  </a:lnTo>
                  <a:lnTo>
                    <a:pt x="73936" y="80494"/>
                  </a:lnTo>
                  <a:lnTo>
                    <a:pt x="72149" y="79062"/>
                  </a:lnTo>
                  <a:lnTo>
                    <a:pt x="70958" y="76837"/>
                  </a:lnTo>
                  <a:lnTo>
                    <a:pt x="69046" y="70210"/>
                  </a:lnTo>
                  <a:lnTo>
                    <a:pt x="67619" y="69667"/>
                  </a:lnTo>
                  <a:lnTo>
                    <a:pt x="65398" y="69305"/>
                  </a:lnTo>
                  <a:lnTo>
                    <a:pt x="62647" y="69063"/>
                  </a:lnTo>
                  <a:lnTo>
                    <a:pt x="59543" y="67631"/>
                  </a:lnTo>
                  <a:lnTo>
                    <a:pt x="56204" y="65408"/>
                  </a:lnTo>
                  <a:lnTo>
                    <a:pt x="45715" y="5715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Annotation7"/>
            <p:cNvSpPr/>
            <p:nvPr/>
          </p:nvSpPr>
          <p:spPr>
            <a:xfrm>
              <a:off x="5669279" y="6503669"/>
              <a:ext cx="45722" cy="45722"/>
            </a:xfrm>
            <a:custGeom>
              <a:avLst/>
              <a:gdLst/>
              <a:ahLst/>
              <a:cxnLst/>
              <a:rect l="0" t="0" r="0" b="0"/>
              <a:pathLst>
                <a:path w="45722" h="45722">
                  <a:moveTo>
                    <a:pt x="45721" y="0"/>
                  </a:moveTo>
                  <a:lnTo>
                    <a:pt x="34429" y="0"/>
                  </a:lnTo>
                  <a:lnTo>
                    <a:pt x="30966" y="3387"/>
                  </a:lnTo>
                  <a:lnTo>
                    <a:pt x="24461" y="9841"/>
                  </a:lnTo>
                  <a:lnTo>
                    <a:pt x="22658" y="10372"/>
                  </a:lnTo>
                  <a:lnTo>
                    <a:pt x="20185" y="10724"/>
                  </a:lnTo>
                  <a:lnTo>
                    <a:pt x="17266" y="10959"/>
                  </a:lnTo>
                  <a:lnTo>
                    <a:pt x="15322" y="12386"/>
                  </a:lnTo>
                  <a:lnTo>
                    <a:pt x="14024" y="14608"/>
                  </a:lnTo>
                  <a:lnTo>
                    <a:pt x="13160" y="17359"/>
                  </a:lnTo>
                  <a:lnTo>
                    <a:pt x="12583" y="20463"/>
                  </a:lnTo>
                  <a:lnTo>
                    <a:pt x="12199" y="23801"/>
                  </a:lnTo>
                  <a:lnTo>
                    <a:pt x="11943" y="27299"/>
                  </a:lnTo>
                  <a:lnTo>
                    <a:pt x="10502" y="29629"/>
                  </a:lnTo>
                  <a:lnTo>
                    <a:pt x="8272" y="31182"/>
                  </a:lnTo>
                  <a:lnTo>
                    <a:pt x="5514" y="32218"/>
                  </a:lnTo>
                  <a:lnTo>
                    <a:pt x="3677" y="34179"/>
                  </a:lnTo>
                  <a:lnTo>
                    <a:pt x="2451" y="36756"/>
                  </a:lnTo>
                  <a:lnTo>
                    <a:pt x="0" y="45721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Annotation8"/>
            <p:cNvSpPr/>
            <p:nvPr/>
          </p:nvSpPr>
          <p:spPr>
            <a:xfrm>
              <a:off x="5589270" y="6595109"/>
              <a:ext cx="57151" cy="34292"/>
            </a:xfrm>
            <a:custGeom>
              <a:avLst/>
              <a:gdLst/>
              <a:ahLst/>
              <a:cxnLst/>
              <a:rect l="0" t="0" r="0" b="0"/>
              <a:pathLst>
                <a:path w="57151" h="34292">
                  <a:moveTo>
                    <a:pt x="57150" y="34291"/>
                  </a:moveTo>
                  <a:lnTo>
                    <a:pt x="36018" y="34291"/>
                  </a:lnTo>
                  <a:lnTo>
                    <a:pt x="34172" y="33021"/>
                  </a:lnTo>
                  <a:lnTo>
                    <a:pt x="31671" y="30904"/>
                  </a:lnTo>
                  <a:lnTo>
                    <a:pt x="23375" y="23331"/>
                  </a:lnTo>
                  <a:lnTo>
                    <a:pt x="13064" y="13061"/>
                  </a:lnTo>
                  <a:lnTo>
                    <a:pt x="11249" y="12517"/>
                  </a:lnTo>
                  <a:lnTo>
                    <a:pt x="8769" y="12155"/>
                  </a:lnTo>
                  <a:lnTo>
                    <a:pt x="5846" y="11914"/>
                  </a:lnTo>
                  <a:lnTo>
                    <a:pt x="3897" y="10482"/>
                  </a:lnTo>
                  <a:lnTo>
                    <a:pt x="2597" y="8258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Annotation9"/>
            <p:cNvSpPr/>
            <p:nvPr/>
          </p:nvSpPr>
          <p:spPr>
            <a:xfrm>
              <a:off x="5589270" y="6549390"/>
              <a:ext cx="80010" cy="68580"/>
            </a:xfrm>
            <a:custGeom>
              <a:avLst/>
              <a:gdLst/>
              <a:ahLst/>
              <a:cxnLst/>
              <a:rect l="0" t="0" r="0" b="0"/>
              <a:pathLst>
                <a:path w="80010" h="68580">
                  <a:moveTo>
                    <a:pt x="80009" y="0"/>
                  </a:moveTo>
                  <a:lnTo>
                    <a:pt x="29995" y="0"/>
                  </a:lnTo>
                  <a:lnTo>
                    <a:pt x="27617" y="1269"/>
                  </a:lnTo>
                  <a:lnTo>
                    <a:pt x="26031" y="3386"/>
                  </a:lnTo>
                  <a:lnTo>
                    <a:pt x="24974" y="6067"/>
                  </a:lnTo>
                  <a:lnTo>
                    <a:pt x="22999" y="7855"/>
                  </a:lnTo>
                  <a:lnTo>
                    <a:pt x="20413" y="9046"/>
                  </a:lnTo>
                  <a:lnTo>
                    <a:pt x="17418" y="9841"/>
                  </a:lnTo>
                  <a:lnTo>
                    <a:pt x="15422" y="11640"/>
                  </a:lnTo>
                  <a:lnTo>
                    <a:pt x="14091" y="14110"/>
                  </a:lnTo>
                  <a:lnTo>
                    <a:pt x="11955" y="21131"/>
                  </a:lnTo>
                  <a:lnTo>
                    <a:pt x="10510" y="22977"/>
                  </a:lnTo>
                  <a:lnTo>
                    <a:pt x="8277" y="25478"/>
                  </a:lnTo>
                  <a:lnTo>
                    <a:pt x="5517" y="28416"/>
                  </a:lnTo>
                  <a:lnTo>
                    <a:pt x="3678" y="31643"/>
                  </a:lnTo>
                  <a:lnTo>
                    <a:pt x="2452" y="35065"/>
                  </a:lnTo>
                  <a:lnTo>
                    <a:pt x="1635" y="38617"/>
                  </a:lnTo>
                  <a:lnTo>
                    <a:pt x="1089" y="42254"/>
                  </a:lnTo>
                  <a:lnTo>
                    <a:pt x="726" y="45950"/>
                  </a:lnTo>
                  <a:lnTo>
                    <a:pt x="484" y="49683"/>
                  </a:lnTo>
                  <a:lnTo>
                    <a:pt x="322" y="53442"/>
                  </a:lnTo>
                  <a:lnTo>
                    <a:pt x="0" y="6857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Annotation10"/>
            <p:cNvSpPr/>
            <p:nvPr/>
          </p:nvSpPr>
          <p:spPr>
            <a:xfrm>
              <a:off x="5532120" y="6652259"/>
              <a:ext cx="68581" cy="33819"/>
            </a:xfrm>
            <a:custGeom>
              <a:avLst/>
              <a:gdLst/>
              <a:ahLst/>
              <a:cxnLst/>
              <a:rect l="0" t="0" r="0" b="0"/>
              <a:pathLst>
                <a:path w="68581" h="33819">
                  <a:moveTo>
                    <a:pt x="68580" y="11430"/>
                  </a:moveTo>
                  <a:lnTo>
                    <a:pt x="57288" y="22721"/>
                  </a:lnTo>
                  <a:lnTo>
                    <a:pt x="55972" y="22767"/>
                  </a:lnTo>
                  <a:lnTo>
                    <a:pt x="47320" y="22848"/>
                  </a:lnTo>
                  <a:lnTo>
                    <a:pt x="46787" y="24122"/>
                  </a:lnTo>
                  <a:lnTo>
                    <a:pt x="46432" y="26241"/>
                  </a:lnTo>
                  <a:lnTo>
                    <a:pt x="46194" y="28924"/>
                  </a:lnTo>
                  <a:lnTo>
                    <a:pt x="44765" y="30712"/>
                  </a:lnTo>
                  <a:lnTo>
                    <a:pt x="42544" y="31905"/>
                  </a:lnTo>
                  <a:lnTo>
                    <a:pt x="35919" y="33818"/>
                  </a:lnTo>
                  <a:lnTo>
                    <a:pt x="34106" y="32705"/>
                  </a:lnTo>
                  <a:lnTo>
                    <a:pt x="31627" y="30694"/>
                  </a:lnTo>
                  <a:lnTo>
                    <a:pt x="24591" y="24407"/>
                  </a:lnTo>
                  <a:lnTo>
                    <a:pt x="22744" y="23892"/>
                  </a:lnTo>
                  <a:lnTo>
                    <a:pt x="20243" y="23548"/>
                  </a:lnTo>
                  <a:lnTo>
                    <a:pt x="17305" y="23318"/>
                  </a:lnTo>
                  <a:lnTo>
                    <a:pt x="15346" y="21896"/>
                  </a:lnTo>
                  <a:lnTo>
                    <a:pt x="14041" y="19677"/>
                  </a:lnTo>
                  <a:lnTo>
                    <a:pt x="11945" y="13059"/>
                  </a:lnTo>
                  <a:lnTo>
                    <a:pt x="10503" y="12517"/>
                  </a:lnTo>
                  <a:lnTo>
                    <a:pt x="8272" y="12154"/>
                  </a:lnTo>
                  <a:lnTo>
                    <a:pt x="5514" y="11913"/>
                  </a:lnTo>
                  <a:lnTo>
                    <a:pt x="3676" y="10482"/>
                  </a:lnTo>
                  <a:lnTo>
                    <a:pt x="2451" y="8257"/>
                  </a:ln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Annotation11"/>
            <p:cNvSpPr/>
            <p:nvPr/>
          </p:nvSpPr>
          <p:spPr>
            <a:xfrm>
              <a:off x="5669281" y="6537960"/>
              <a:ext cx="125725" cy="228600"/>
            </a:xfrm>
            <a:custGeom>
              <a:avLst/>
              <a:gdLst/>
              <a:ahLst/>
              <a:cxnLst/>
              <a:rect l="0" t="0" r="0" b="0"/>
              <a:pathLst>
                <a:path w="125725" h="228600">
                  <a:moveTo>
                    <a:pt x="114298" y="0"/>
                  </a:moveTo>
                  <a:lnTo>
                    <a:pt x="114298" y="6066"/>
                  </a:lnTo>
                  <a:lnTo>
                    <a:pt x="113028" y="7855"/>
                  </a:lnTo>
                  <a:lnTo>
                    <a:pt x="110912" y="9047"/>
                  </a:lnTo>
                  <a:lnTo>
                    <a:pt x="108230" y="9841"/>
                  </a:lnTo>
                  <a:lnTo>
                    <a:pt x="106443" y="11640"/>
                  </a:lnTo>
                  <a:lnTo>
                    <a:pt x="105252" y="14110"/>
                  </a:lnTo>
                  <a:lnTo>
                    <a:pt x="104457" y="17027"/>
                  </a:lnTo>
                  <a:lnTo>
                    <a:pt x="102658" y="20242"/>
                  </a:lnTo>
                  <a:lnTo>
                    <a:pt x="100188" y="23654"/>
                  </a:lnTo>
                  <a:lnTo>
                    <a:pt x="93166" y="32188"/>
                  </a:lnTo>
                  <a:lnTo>
                    <a:pt x="91320" y="34159"/>
                  </a:lnTo>
                  <a:lnTo>
                    <a:pt x="85882" y="39736"/>
                  </a:lnTo>
                  <a:lnTo>
                    <a:pt x="83924" y="43000"/>
                  </a:lnTo>
                  <a:lnTo>
                    <a:pt x="81749" y="50015"/>
                  </a:lnTo>
                  <a:lnTo>
                    <a:pt x="79899" y="53664"/>
                  </a:lnTo>
                  <a:lnTo>
                    <a:pt x="77395" y="57365"/>
                  </a:lnTo>
                  <a:lnTo>
                    <a:pt x="74456" y="61103"/>
                  </a:lnTo>
                  <a:lnTo>
                    <a:pt x="72497" y="64865"/>
                  </a:lnTo>
                  <a:lnTo>
                    <a:pt x="71191" y="68644"/>
                  </a:lnTo>
                  <a:lnTo>
                    <a:pt x="70320" y="72432"/>
                  </a:lnTo>
                  <a:lnTo>
                    <a:pt x="68469" y="76228"/>
                  </a:lnTo>
                  <a:lnTo>
                    <a:pt x="65966" y="80029"/>
                  </a:lnTo>
                  <a:lnTo>
                    <a:pt x="63027" y="83833"/>
                  </a:lnTo>
                  <a:lnTo>
                    <a:pt x="59797" y="87638"/>
                  </a:lnTo>
                  <a:lnTo>
                    <a:pt x="56375" y="91445"/>
                  </a:lnTo>
                  <a:lnTo>
                    <a:pt x="49185" y="99062"/>
                  </a:lnTo>
                  <a:lnTo>
                    <a:pt x="28876" y="119698"/>
                  </a:lnTo>
                  <a:lnTo>
                    <a:pt x="68" y="148520"/>
                  </a:lnTo>
                  <a:lnTo>
                    <a:pt x="3" y="148586"/>
                  </a:lnTo>
                  <a:lnTo>
                    <a:pt x="0" y="142521"/>
                  </a:lnTo>
                  <a:lnTo>
                    <a:pt x="1269" y="140733"/>
                  </a:lnTo>
                  <a:lnTo>
                    <a:pt x="3385" y="139542"/>
                  </a:lnTo>
                  <a:lnTo>
                    <a:pt x="9840" y="137630"/>
                  </a:lnTo>
                  <a:lnTo>
                    <a:pt x="11640" y="136203"/>
                  </a:lnTo>
                  <a:lnTo>
                    <a:pt x="14110" y="133982"/>
                  </a:lnTo>
                  <a:lnTo>
                    <a:pt x="17026" y="131232"/>
                  </a:lnTo>
                  <a:lnTo>
                    <a:pt x="20240" y="129397"/>
                  </a:lnTo>
                  <a:lnTo>
                    <a:pt x="23653" y="128175"/>
                  </a:lnTo>
                  <a:lnTo>
                    <a:pt x="32188" y="126213"/>
                  </a:lnTo>
                  <a:lnTo>
                    <a:pt x="34158" y="124782"/>
                  </a:lnTo>
                  <a:lnTo>
                    <a:pt x="36742" y="122558"/>
                  </a:lnTo>
                  <a:lnTo>
                    <a:pt x="39734" y="119805"/>
                  </a:lnTo>
                  <a:lnTo>
                    <a:pt x="42999" y="117970"/>
                  </a:lnTo>
                  <a:lnTo>
                    <a:pt x="46445" y="116747"/>
                  </a:lnTo>
                  <a:lnTo>
                    <a:pt x="50013" y="115931"/>
                  </a:lnTo>
                  <a:lnTo>
                    <a:pt x="53661" y="115387"/>
                  </a:lnTo>
                  <a:lnTo>
                    <a:pt x="57364" y="115025"/>
                  </a:lnTo>
                  <a:lnTo>
                    <a:pt x="61102" y="114783"/>
                  </a:lnTo>
                  <a:lnTo>
                    <a:pt x="64864" y="113351"/>
                  </a:lnTo>
                  <a:lnTo>
                    <a:pt x="68642" y="111127"/>
                  </a:lnTo>
                  <a:lnTo>
                    <a:pt x="77763" y="104501"/>
                  </a:lnTo>
                  <a:lnTo>
                    <a:pt x="79782" y="103957"/>
                  </a:lnTo>
                  <a:lnTo>
                    <a:pt x="82397" y="103595"/>
                  </a:lnTo>
                  <a:lnTo>
                    <a:pt x="85411" y="103354"/>
                  </a:lnTo>
                  <a:lnTo>
                    <a:pt x="88690" y="103192"/>
                  </a:lnTo>
                  <a:lnTo>
                    <a:pt x="100750" y="102912"/>
                  </a:lnTo>
                  <a:lnTo>
                    <a:pt x="108308" y="102882"/>
                  </a:lnTo>
                  <a:lnTo>
                    <a:pt x="110305" y="104148"/>
                  </a:lnTo>
                  <a:lnTo>
                    <a:pt x="111636" y="106263"/>
                  </a:lnTo>
                  <a:lnTo>
                    <a:pt x="112524" y="108942"/>
                  </a:lnTo>
                  <a:lnTo>
                    <a:pt x="114385" y="110727"/>
                  </a:lnTo>
                  <a:lnTo>
                    <a:pt x="116896" y="111919"/>
                  </a:lnTo>
                  <a:lnTo>
                    <a:pt x="123984" y="113830"/>
                  </a:lnTo>
                  <a:lnTo>
                    <a:pt x="124565" y="115256"/>
                  </a:lnTo>
                  <a:lnTo>
                    <a:pt x="125212" y="120228"/>
                  </a:lnTo>
                  <a:lnTo>
                    <a:pt x="125499" y="126671"/>
                  </a:lnTo>
                  <a:lnTo>
                    <a:pt x="125683" y="135087"/>
                  </a:lnTo>
                  <a:lnTo>
                    <a:pt x="125724" y="152887"/>
                  </a:lnTo>
                  <a:lnTo>
                    <a:pt x="124455" y="156534"/>
                  </a:lnTo>
                  <a:lnTo>
                    <a:pt x="122340" y="160236"/>
                  </a:lnTo>
                  <a:lnTo>
                    <a:pt x="119659" y="163974"/>
                  </a:lnTo>
                  <a:lnTo>
                    <a:pt x="117872" y="167736"/>
                  </a:lnTo>
                  <a:lnTo>
                    <a:pt x="116680" y="171514"/>
                  </a:lnTo>
                  <a:lnTo>
                    <a:pt x="115886" y="175302"/>
                  </a:lnTo>
                  <a:lnTo>
                    <a:pt x="114087" y="179098"/>
                  </a:lnTo>
                  <a:lnTo>
                    <a:pt x="111618" y="182899"/>
                  </a:lnTo>
                  <a:lnTo>
                    <a:pt x="108701" y="186703"/>
                  </a:lnTo>
                  <a:lnTo>
                    <a:pt x="105487" y="190509"/>
                  </a:lnTo>
                  <a:lnTo>
                    <a:pt x="102074" y="194315"/>
                  </a:lnTo>
                  <a:lnTo>
                    <a:pt x="98529" y="198124"/>
                  </a:lnTo>
                  <a:lnTo>
                    <a:pt x="96165" y="201932"/>
                  </a:lnTo>
                  <a:lnTo>
                    <a:pt x="94590" y="205742"/>
                  </a:lnTo>
                  <a:lnTo>
                    <a:pt x="93539" y="209551"/>
                  </a:lnTo>
                  <a:lnTo>
                    <a:pt x="91569" y="212090"/>
                  </a:lnTo>
                  <a:lnTo>
                    <a:pt x="88985" y="213784"/>
                  </a:lnTo>
                  <a:lnTo>
                    <a:pt x="85993" y="214913"/>
                  </a:lnTo>
                  <a:lnTo>
                    <a:pt x="83998" y="216935"/>
                  </a:lnTo>
                  <a:lnTo>
                    <a:pt x="82668" y="219553"/>
                  </a:lnTo>
                  <a:lnTo>
                    <a:pt x="81781" y="222569"/>
                  </a:lnTo>
                  <a:lnTo>
                    <a:pt x="79920" y="224579"/>
                  </a:lnTo>
                  <a:lnTo>
                    <a:pt x="77409" y="225919"/>
                  </a:lnTo>
                  <a:lnTo>
                    <a:pt x="68578" y="228599"/>
                  </a:lnTo>
                </a:path>
              </a:pathLst>
            </a:custGeom>
            <a:ln w="381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Bookman Old Style" pitchFamily="18" charset="0"/>
              </a:rPr>
              <a:t>Does anyone have the absolute advantage in dishwashing?</a:t>
            </a:r>
          </a:p>
          <a:p>
            <a:r>
              <a:rPr lang="en-US" dirty="0" smtClean="0">
                <a:latin typeface="Bookman Old Style" pitchFamily="18" charset="0"/>
              </a:rPr>
              <a:t>Does anyone have the absolute advantage in vacuuming?</a:t>
            </a:r>
          </a:p>
          <a:p>
            <a:r>
              <a:rPr lang="en-US" dirty="0" smtClean="0">
                <a:latin typeface="Bookman Old Style" pitchFamily="18" charset="0"/>
              </a:rPr>
              <a:t>What is Dan’s opportunity cost of washing dishes?</a:t>
            </a:r>
          </a:p>
          <a:p>
            <a:r>
              <a:rPr lang="en-US" dirty="0" smtClean="0">
                <a:latin typeface="Bookman Old Style" pitchFamily="18" charset="0"/>
              </a:rPr>
              <a:t>What is Dan’s opportunity cost of vacuuming a room?</a:t>
            </a:r>
          </a:p>
          <a:p>
            <a:r>
              <a:rPr lang="en-US" dirty="0">
                <a:latin typeface="Bookman Old Style" pitchFamily="18" charset="0"/>
              </a:rPr>
              <a:t>What is </a:t>
            </a:r>
            <a:r>
              <a:rPr lang="en-US" dirty="0" smtClean="0">
                <a:latin typeface="Bookman Old Style" pitchFamily="18" charset="0"/>
              </a:rPr>
              <a:t>Cindy’s </a:t>
            </a:r>
            <a:r>
              <a:rPr lang="en-US" dirty="0">
                <a:latin typeface="Bookman Old Style" pitchFamily="18" charset="0"/>
              </a:rPr>
              <a:t>opportunity cost of washing dishes?</a:t>
            </a:r>
          </a:p>
          <a:p>
            <a:r>
              <a:rPr lang="en-US" dirty="0">
                <a:latin typeface="Bookman Old Style" pitchFamily="18" charset="0"/>
              </a:rPr>
              <a:t>What is </a:t>
            </a:r>
            <a:r>
              <a:rPr lang="en-US" dirty="0" smtClean="0">
                <a:latin typeface="Bookman Old Style" pitchFamily="18" charset="0"/>
              </a:rPr>
              <a:t>Cindy’s </a:t>
            </a:r>
            <a:r>
              <a:rPr lang="en-US" dirty="0">
                <a:latin typeface="Bookman Old Style" pitchFamily="18" charset="0"/>
              </a:rPr>
              <a:t>opportunity cost of vacuuming a room</a:t>
            </a:r>
            <a:r>
              <a:rPr lang="en-US" dirty="0" smtClean="0">
                <a:latin typeface="Bookman Old Style" pitchFamily="18" charset="0"/>
              </a:rPr>
              <a:t>?</a:t>
            </a:r>
          </a:p>
          <a:p>
            <a:r>
              <a:rPr lang="en-US" dirty="0">
                <a:latin typeface="Bookman Old Style" pitchFamily="18" charset="0"/>
              </a:rPr>
              <a:t>Does anyone have the </a:t>
            </a:r>
            <a:r>
              <a:rPr lang="en-US" dirty="0" smtClean="0">
                <a:latin typeface="Bookman Old Style" pitchFamily="18" charset="0"/>
              </a:rPr>
              <a:t>comparative </a:t>
            </a:r>
            <a:r>
              <a:rPr lang="en-US" dirty="0">
                <a:latin typeface="Bookman Old Style" pitchFamily="18" charset="0"/>
              </a:rPr>
              <a:t>advantage in dishwashing?</a:t>
            </a:r>
          </a:p>
          <a:p>
            <a:r>
              <a:rPr lang="en-US" dirty="0">
                <a:latin typeface="Bookman Old Style" pitchFamily="18" charset="0"/>
              </a:rPr>
              <a:t>Does anyone have the </a:t>
            </a:r>
            <a:r>
              <a:rPr lang="en-US" dirty="0" smtClean="0">
                <a:latin typeface="Bookman Old Style" pitchFamily="18" charset="0"/>
              </a:rPr>
              <a:t>comparative </a:t>
            </a:r>
            <a:r>
              <a:rPr lang="en-US" dirty="0">
                <a:latin typeface="Bookman Old Style" pitchFamily="18" charset="0"/>
              </a:rPr>
              <a:t>advantage in vacuuming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61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Two people can clean offices and jail cells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7109"/>
            <a:ext cx="8229600" cy="4119054"/>
          </a:xfrm>
        </p:spPr>
        <p:txBody>
          <a:bodyPr/>
          <a:lstStyle/>
          <a:p>
            <a:r>
              <a:rPr lang="en-US" dirty="0" smtClean="0"/>
              <a:t>Andy and Hannah both clean offices and jail cells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902667"/>
              </p:ext>
            </p:extLst>
          </p:nvPr>
        </p:nvGraphicFramePr>
        <p:xfrm>
          <a:off x="762000" y="2667000"/>
          <a:ext cx="7848600" cy="17526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16200"/>
                <a:gridCol w="2616200"/>
                <a:gridCol w="2616200"/>
              </a:tblGrid>
              <a:tr h="830179">
                <a:tc>
                  <a:txBody>
                    <a:bodyPr/>
                    <a:lstStyle/>
                    <a:p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Clean 1 Office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Clean 1 Jail Cell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Hannah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4612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Andy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 hour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 minutes</a:t>
                      </a:r>
                      <a:endParaRPr lang="en-US" sz="2400" dirty="0">
                        <a:latin typeface="Bookman Old Style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Documents and Settings\YJR14313\Local Settings\Temporary Internet Files\Content.IE5\XBZWH9CA\MC90044037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45797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YJR14313\Local Settings\Temporary Internet Files\Content.IE5\CM7MFMEG\MC90043817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08698"/>
            <a:ext cx="2263775" cy="248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static.ddmcdn.com/gif/prison-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817536"/>
            <a:ext cx="2017264" cy="132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t2.gstatic.com/images?q=tbn:ANd9GcRS2DQLrzM71IIz_06IZX4ZvxILEYYi4rOIRSjWTOAQ2uwlTGyXlivg-qZQ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725194"/>
            <a:ext cx="1857375" cy="1391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>
                <a:latin typeface="Bookman Old Style" pitchFamily="18" charset="0"/>
              </a:rPr>
              <a:t>Does anyone have the absolute advantage in </a:t>
            </a:r>
            <a:r>
              <a:rPr lang="en-US" dirty="0" smtClean="0">
                <a:latin typeface="Bookman Old Style" pitchFamily="18" charset="0"/>
              </a:rPr>
              <a:t>cleaning offices?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Does anyone have the absolute advantage in </a:t>
            </a:r>
            <a:r>
              <a:rPr lang="en-US" dirty="0" smtClean="0">
                <a:latin typeface="Bookman Old Style" pitchFamily="18" charset="0"/>
              </a:rPr>
              <a:t>cleaning jail cells?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What is </a:t>
            </a:r>
            <a:r>
              <a:rPr lang="en-US" dirty="0" smtClean="0">
                <a:latin typeface="Bookman Old Style" pitchFamily="18" charset="0"/>
              </a:rPr>
              <a:t>Andy’s </a:t>
            </a:r>
            <a:r>
              <a:rPr lang="en-US" dirty="0">
                <a:latin typeface="Bookman Old Style" pitchFamily="18" charset="0"/>
              </a:rPr>
              <a:t>opportunity cost of cleaning offices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What is </a:t>
            </a:r>
            <a:r>
              <a:rPr lang="en-US" dirty="0" smtClean="0">
                <a:latin typeface="Bookman Old Style" pitchFamily="18" charset="0"/>
              </a:rPr>
              <a:t>Andy’s </a:t>
            </a:r>
            <a:r>
              <a:rPr lang="en-US" dirty="0">
                <a:latin typeface="Bookman Old Style" pitchFamily="18" charset="0"/>
              </a:rPr>
              <a:t>opportunity cost of cleaning jail cells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What is </a:t>
            </a:r>
            <a:r>
              <a:rPr lang="en-US" dirty="0" smtClean="0">
                <a:latin typeface="Bookman Old Style" pitchFamily="18" charset="0"/>
              </a:rPr>
              <a:t>Hannah’s </a:t>
            </a:r>
            <a:r>
              <a:rPr lang="en-US" dirty="0">
                <a:latin typeface="Bookman Old Style" pitchFamily="18" charset="0"/>
              </a:rPr>
              <a:t>opportunity cost of cleaning offices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What is </a:t>
            </a:r>
            <a:r>
              <a:rPr lang="en-US" dirty="0" smtClean="0">
                <a:latin typeface="Bookman Old Style" pitchFamily="18" charset="0"/>
              </a:rPr>
              <a:t>Hannah’s </a:t>
            </a:r>
            <a:r>
              <a:rPr lang="en-US" dirty="0">
                <a:latin typeface="Bookman Old Style" pitchFamily="18" charset="0"/>
              </a:rPr>
              <a:t>opportunity cost of cleaning jail cells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offices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  <a:p>
            <a:r>
              <a:rPr lang="en-US" dirty="0">
                <a:latin typeface="Bookman Old Style" pitchFamily="18" charset="0"/>
              </a:rPr>
              <a:t>Does anyone have the comparative advantage in cleaning jail cells</a:t>
            </a:r>
            <a:r>
              <a:rPr lang="en-US" dirty="0" smtClean="0">
                <a:latin typeface="Bookman Old Style" pitchFamily="18" charset="0"/>
              </a:rPr>
              <a:t>?</a:t>
            </a:r>
            <a:endParaRPr lang="en-US" dirty="0">
              <a:latin typeface="Bookman Old Styl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44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493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Comparative v Absolute Advantage</vt:lpstr>
      <vt:lpstr>Absolute Advantage</vt:lpstr>
      <vt:lpstr>Comparative Advantage</vt:lpstr>
      <vt:lpstr>Two countries both make T-shirts and Jeans</vt:lpstr>
      <vt:lpstr>Two people can wash dishes or vacuum a room</vt:lpstr>
      <vt:lpstr>Questions</vt:lpstr>
      <vt:lpstr>Two people can clean offices and jail cells</vt:lpstr>
      <vt:lpstr>Questions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v Absolute Advantage</dc:title>
  <dc:creator>install</dc:creator>
  <cp:lastModifiedBy>Jennifer Yeomans</cp:lastModifiedBy>
  <cp:revision>2</cp:revision>
  <dcterms:created xsi:type="dcterms:W3CDTF">2011-12-01T15:43:57Z</dcterms:created>
  <dcterms:modified xsi:type="dcterms:W3CDTF">2013-11-08T05:23:29Z</dcterms:modified>
</cp:coreProperties>
</file>