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57" r:id="rId6"/>
    <p:sldId id="258" r:id="rId7"/>
    <p:sldId id="259" r:id="rId8"/>
    <p:sldId id="260" r:id="rId9"/>
    <p:sldId id="261" r:id="rId10"/>
    <p:sldId id="262" r:id="rId11"/>
    <p:sldId id="273" r:id="rId12"/>
    <p:sldId id="277" r:id="rId13"/>
    <p:sldId id="274" r:id="rId14"/>
    <p:sldId id="278" r:id="rId15"/>
    <p:sldId id="279" r:id="rId16"/>
    <p:sldId id="275" r:id="rId17"/>
    <p:sldId id="263" r:id="rId18"/>
    <p:sldId id="264" r:id="rId19"/>
    <p:sldId id="265" r:id="rId20"/>
    <p:sldId id="266" r:id="rId21"/>
    <p:sldId id="267" r:id="rId22"/>
    <p:sldId id="268" r:id="rId23"/>
    <p:sldId id="26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7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FF2-539F-4051-B58B-92BD17F9640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7157-8B3C-4B0F-8AF8-F799A57E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2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FF2-539F-4051-B58B-92BD17F9640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7157-8B3C-4B0F-8AF8-F799A57E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8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FF2-539F-4051-B58B-92BD17F9640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7157-8B3C-4B0F-8AF8-F799A57E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5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FF2-539F-4051-B58B-92BD17F9640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7157-8B3C-4B0F-8AF8-F799A57E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5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FF2-539F-4051-B58B-92BD17F9640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7157-8B3C-4B0F-8AF8-F799A57E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6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FF2-539F-4051-B58B-92BD17F9640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7157-8B3C-4B0F-8AF8-F799A57E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FF2-539F-4051-B58B-92BD17F9640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7157-8B3C-4B0F-8AF8-F799A57E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5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FF2-539F-4051-B58B-92BD17F9640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7157-8B3C-4B0F-8AF8-F799A57E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2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FF2-539F-4051-B58B-92BD17F9640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7157-8B3C-4B0F-8AF8-F799A57E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FF2-539F-4051-B58B-92BD17F9640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7157-8B3C-4B0F-8AF8-F799A57E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8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FF2-539F-4051-B58B-92BD17F9640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7157-8B3C-4B0F-8AF8-F799A57E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8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8FF2-539F-4051-B58B-92BD17F9640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37157-8B3C-4B0F-8AF8-F799A57E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3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the correct word that completes the sentence: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(</a:t>
            </a:r>
            <a:r>
              <a:rPr lang="en-US" sz="4000" b="1" dirty="0" smtClean="0">
                <a:solidFill>
                  <a:srgbClr val="FF0000"/>
                </a:solidFill>
              </a:rPr>
              <a:t>Trade deficit/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trade surplus</a:t>
            </a:r>
            <a:r>
              <a:rPr lang="en-US" sz="4000" b="1" dirty="0" smtClean="0"/>
              <a:t>) </a:t>
            </a:r>
            <a:r>
              <a:rPr lang="en-US" sz="4000" dirty="0" smtClean="0"/>
              <a:t>is when a country imports more than it exports.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37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of Trade between U.S. and Japan, then……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U.S. dollar appreciates against the Japanese currency, what will happen?</a:t>
            </a:r>
          </a:p>
          <a:p>
            <a:pPr marL="0" indent="0">
              <a:buNone/>
            </a:pPr>
            <a:r>
              <a:rPr lang="en-US" dirty="0" smtClean="0"/>
              <a:t>Are you going to import or export more?</a:t>
            </a:r>
          </a:p>
          <a:p>
            <a:pPr marL="0" indent="0">
              <a:buNone/>
            </a:pPr>
            <a:r>
              <a:rPr lang="en-US" dirty="0" smtClean="0"/>
              <a:t>Import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Trade deficit or trade surplus?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Trade deficit in U.S. or trade surplus in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1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currency is stronger?: Yen or US Dollar?       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Yen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US Dollar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Euro</a:t>
                      </a:r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Yen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96.86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125</a:t>
                      </a:r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US Dollar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.03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1.22</a:t>
                      </a:r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Euro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.0024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.78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</a:t>
                      </a:r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52945" y="5273964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U.S. dollar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4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currency is the strongest overall?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083139"/>
              </p:ext>
            </p:extLst>
          </p:nvPr>
        </p:nvGraphicFramePr>
        <p:xfrm>
          <a:off x="838200" y="1825625"/>
          <a:ext cx="10515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Yen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US Dollar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Euro</a:t>
                      </a:r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Yen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96.86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125</a:t>
                      </a:r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US Dollar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.03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1.22</a:t>
                      </a:r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Euro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.0024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.78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</a:t>
                      </a:r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52945" y="5467927"/>
            <a:ext cx="1052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11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the exchange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currency in Great Britain is the pound (£), and the price of a particular </a:t>
            </a:r>
            <a:r>
              <a:rPr lang="en-US" sz="4000" b="1" dirty="0">
                <a:solidFill>
                  <a:srgbClr val="FF0000"/>
                </a:solidFill>
              </a:rPr>
              <a:t>British car is £</a:t>
            </a:r>
            <a:r>
              <a:rPr lang="en-US" sz="4000" b="1" dirty="0" smtClean="0">
                <a:solidFill>
                  <a:srgbClr val="FF0000"/>
                </a:solidFill>
              </a:rPr>
              <a:t>13,000</a:t>
            </a:r>
            <a:r>
              <a:rPr lang="en-US" sz="4000" b="1" dirty="0">
                <a:solidFill>
                  <a:srgbClr val="FF0000"/>
                </a:solidFill>
              </a:rPr>
              <a:t>.</a:t>
            </a:r>
            <a:r>
              <a:rPr lang="en-US" sz="4000" dirty="0"/>
              <a:t> Suppose the exchange rate is </a:t>
            </a:r>
            <a:r>
              <a:rPr lang="en-US" sz="4000" b="1" dirty="0">
                <a:solidFill>
                  <a:srgbClr val="FF0000"/>
                </a:solidFill>
              </a:rPr>
              <a:t>$</a:t>
            </a:r>
            <a:r>
              <a:rPr lang="en-US" sz="4000" b="1" dirty="0" smtClean="0">
                <a:solidFill>
                  <a:srgbClr val="FF0000"/>
                </a:solidFill>
              </a:rPr>
              <a:t>1.50/pound</a:t>
            </a:r>
            <a:r>
              <a:rPr lang="en-US" sz="4000" dirty="0"/>
              <a:t>. What is the price of the British car in the </a:t>
            </a:r>
            <a:r>
              <a:rPr lang="en-US" sz="4000" b="1" u="sng" dirty="0">
                <a:solidFill>
                  <a:srgbClr val="FF0000"/>
                </a:solidFill>
              </a:rPr>
              <a:t>United States</a:t>
            </a:r>
            <a:r>
              <a:rPr lang="en-US" sz="4000" b="1" u="sng" dirty="0" smtClean="0">
                <a:solidFill>
                  <a:srgbClr val="FF0000"/>
                </a:solidFill>
              </a:rPr>
              <a:t>?</a:t>
            </a:r>
          </a:p>
          <a:p>
            <a:endParaRPr lang="en-US" sz="4000" b="1" u="sng" dirty="0">
              <a:solidFill>
                <a:srgbClr val="FF0000"/>
              </a:solidFill>
            </a:endParaRPr>
          </a:p>
          <a:p>
            <a:r>
              <a:rPr lang="en-US" sz="4000" b="1" u="sng" dirty="0" smtClean="0">
                <a:solidFill>
                  <a:srgbClr val="FF0000"/>
                </a:solidFill>
              </a:rPr>
              <a:t>$19,500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8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</a:t>
            </a:r>
            <a:r>
              <a:rPr lang="en-US" smtClean="0"/>
              <a:t>or multiply?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/>
              <a:t>You plan to stay in a hotel for one week on your Senior Trip to Cancun, Mexico. The total cost is </a:t>
            </a:r>
            <a:r>
              <a:rPr lang="en-US" sz="4000" dirty="0">
                <a:solidFill>
                  <a:srgbClr val="FF0000"/>
                </a:solidFill>
              </a:rPr>
              <a:t>7000 pesos</a:t>
            </a:r>
            <a:r>
              <a:rPr lang="en-US" sz="4000" dirty="0"/>
              <a:t>. With an exchange rate of </a:t>
            </a:r>
            <a:r>
              <a:rPr lang="en-US" sz="4000" dirty="0">
                <a:solidFill>
                  <a:srgbClr val="FF0000"/>
                </a:solidFill>
              </a:rPr>
              <a:t>11 pesos per dollar,</a:t>
            </a:r>
            <a:r>
              <a:rPr lang="en-US" sz="4000" dirty="0"/>
              <a:t> what is the cost of your hotel in US dollars?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the U.S. dollar becomes stronger compared to other countries, what will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Exports?</a:t>
            </a:r>
          </a:p>
          <a:p>
            <a:pPr marL="0" indent="0">
              <a:buNone/>
            </a:pPr>
            <a:r>
              <a:rPr lang="en-US" dirty="0" smtClean="0"/>
              <a:t>decrease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Imports?</a:t>
            </a:r>
          </a:p>
          <a:p>
            <a:pPr marL="0" indent="0">
              <a:buNone/>
            </a:pPr>
            <a:r>
              <a:rPr lang="en-US" dirty="0" smtClean="0"/>
              <a:t>increase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1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trade barrier am I describing?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tax on imports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tariff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2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trade barrier am I describing?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limit on how many goods can be imported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0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trade barrier am I describing?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Ban on nearly all trade, usually for political purposes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embargo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3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sentence: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When a nation can produce a certain good with greater efficiency (at a lower opportunity cost) than another country they have the </a:t>
            </a:r>
            <a:r>
              <a:rPr lang="en-US" sz="4000" b="1" dirty="0" smtClean="0"/>
              <a:t>(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absolute advantage/</a:t>
            </a:r>
            <a:r>
              <a:rPr lang="en-US" sz="4000" b="1" dirty="0" smtClean="0">
                <a:solidFill>
                  <a:srgbClr val="FF0000"/>
                </a:solidFill>
              </a:rPr>
              <a:t>comparative advantage</a:t>
            </a:r>
            <a:r>
              <a:rPr lang="en-US" sz="4000" b="1" dirty="0" smtClean="0"/>
              <a:t>).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105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trade barrier am I describing?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Regulations on the quality of goods entering the country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0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trade barrier am I describing?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Government provides financial assistance to individuals or companies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subsidy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15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trading bloc is a group of countries that have agreed to trade with no ______________________.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5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3 trading blocs we talked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NAFTA</a:t>
            </a:r>
          </a:p>
          <a:p>
            <a:pPr marL="0" indent="0">
              <a:buNone/>
            </a:pPr>
            <a:r>
              <a:rPr lang="en-US" dirty="0" smtClean="0"/>
              <a:t>ASEAN</a:t>
            </a:r>
          </a:p>
          <a:p>
            <a:pPr marL="0" indent="0">
              <a:buNone/>
            </a:pPr>
            <a:r>
              <a:rPr lang="en-US" dirty="0" smtClean="0"/>
              <a:t>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4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sentence: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When a nation can produce </a:t>
            </a:r>
            <a:r>
              <a:rPr lang="en-US" sz="4000" b="1" u="sng" dirty="0" smtClean="0"/>
              <a:t>more</a:t>
            </a:r>
            <a:r>
              <a:rPr lang="en-US" sz="4000" dirty="0" smtClean="0"/>
              <a:t> of a good than another country they are said to have the </a:t>
            </a:r>
            <a:r>
              <a:rPr lang="en-US" sz="4000" b="1" dirty="0" smtClean="0"/>
              <a:t>(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absolute advantage/</a:t>
            </a:r>
            <a:r>
              <a:rPr lang="en-US" sz="4000" b="1" dirty="0" smtClean="0">
                <a:solidFill>
                  <a:srgbClr val="FF0000"/>
                </a:solidFill>
              </a:rPr>
              <a:t>comparative advantage</a:t>
            </a:r>
            <a:r>
              <a:rPr lang="en-US" sz="4000" b="1" dirty="0" smtClean="0"/>
              <a:t>).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757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According to the law of comparative advantage, a country will specialize and export goods with the (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highest</a:t>
            </a:r>
            <a:r>
              <a:rPr lang="en-US" sz="4000" dirty="0" smtClean="0"/>
              <a:t>/</a:t>
            </a:r>
            <a:r>
              <a:rPr lang="en-US" sz="4000" dirty="0" smtClean="0">
                <a:solidFill>
                  <a:srgbClr val="FF0000"/>
                </a:solidFill>
              </a:rPr>
              <a:t>lowest) </a:t>
            </a:r>
            <a:r>
              <a:rPr lang="en-US" sz="4000" dirty="0" smtClean="0"/>
              <a:t>opportunity cost.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8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 the absolute advantage in hot dogs?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025506"/>
              </p:ext>
            </p:extLst>
          </p:nvPr>
        </p:nvGraphicFramePr>
        <p:xfrm>
          <a:off x="838200" y="1825625"/>
          <a:ext cx="10515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Hot Dogs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Hamburgers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United States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6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12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Japan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5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 the absolute advantage in hamburgers?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484641"/>
              </p:ext>
            </p:extLst>
          </p:nvPr>
        </p:nvGraphicFramePr>
        <p:xfrm>
          <a:off x="838200" y="1825625"/>
          <a:ext cx="10515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Hot Dogs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Hamburgers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United States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6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12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Japan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7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 the comparative advantage in hot dogs?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807607"/>
              </p:ext>
            </p:extLst>
          </p:nvPr>
        </p:nvGraphicFramePr>
        <p:xfrm>
          <a:off x="838200" y="1825625"/>
          <a:ext cx="10515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Hot Dogs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Hamburgers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United States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6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12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Japan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06764" y="5246255"/>
            <a:ext cx="252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6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 the comparative advantage in hamburgers?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86320"/>
              </p:ext>
            </p:extLst>
          </p:nvPr>
        </p:nvGraphicFramePr>
        <p:xfrm>
          <a:off x="838200" y="1825625"/>
          <a:ext cx="10515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Hot Dogs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Hamburgers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United States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6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12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Japan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5098473"/>
            <a:ext cx="3235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United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7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the correct word that completes the sentence: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(</a:t>
            </a:r>
            <a:r>
              <a:rPr lang="en-US" sz="4000" b="1" dirty="0" smtClean="0">
                <a:solidFill>
                  <a:srgbClr val="FF0000"/>
                </a:solidFill>
              </a:rPr>
              <a:t>Trade deficit/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trade surplus</a:t>
            </a:r>
            <a:r>
              <a:rPr lang="en-US" sz="4000" b="1" dirty="0" smtClean="0"/>
              <a:t>) </a:t>
            </a:r>
            <a:r>
              <a:rPr lang="en-US" sz="4000" dirty="0" smtClean="0"/>
              <a:t>is when a country exports more than it imports.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34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558</Words>
  <Application>Microsoft Office PowerPoint</Application>
  <PresentationFormat>Widescreen</PresentationFormat>
  <Paragraphs>144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International Review</vt:lpstr>
      <vt:lpstr>Complete the sentence: </vt:lpstr>
      <vt:lpstr>Complete the sentence: </vt:lpstr>
      <vt:lpstr>Complete the sentence</vt:lpstr>
      <vt:lpstr>Who has the absolute advantage in hot dogs?</vt:lpstr>
      <vt:lpstr>Who has the absolute advantage in hamburgers?</vt:lpstr>
      <vt:lpstr>Who has the comparative advantage in hot dogs?</vt:lpstr>
      <vt:lpstr>Who has the comparative advantage in hamburgers?</vt:lpstr>
      <vt:lpstr>Choose the correct word that completes the sentence: </vt:lpstr>
      <vt:lpstr>Choose the correct word that completes the sentence: </vt:lpstr>
      <vt:lpstr>Balance of Trade between U.S. and Japan, then……</vt:lpstr>
      <vt:lpstr>Which currency is stronger?: Yen or US Dollar?        </vt:lpstr>
      <vt:lpstr>Which currency is the strongest overall?</vt:lpstr>
      <vt:lpstr>Calculating the exchange rate</vt:lpstr>
      <vt:lpstr>Divide or multiply?</vt:lpstr>
      <vt:lpstr>If the U.S. dollar becomes stronger compared to other countries, what will happen?</vt:lpstr>
      <vt:lpstr>Which trade barrier am I describing?</vt:lpstr>
      <vt:lpstr>Which trade barrier am I describing?</vt:lpstr>
      <vt:lpstr>Which trade barrier am I describing?</vt:lpstr>
      <vt:lpstr>Which trade barrier am I describing?</vt:lpstr>
      <vt:lpstr>Which trade barrier am I describing?</vt:lpstr>
      <vt:lpstr>Complete the sentence</vt:lpstr>
      <vt:lpstr>Name the 3 trading blocs we talked about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Review</dc:title>
  <dc:creator>Elizabeth Foster</dc:creator>
  <cp:lastModifiedBy>Elizabeth Foster</cp:lastModifiedBy>
  <cp:revision>17</cp:revision>
  <dcterms:created xsi:type="dcterms:W3CDTF">2015-09-16T17:01:17Z</dcterms:created>
  <dcterms:modified xsi:type="dcterms:W3CDTF">2017-11-30T12:29:58Z</dcterms:modified>
</cp:coreProperties>
</file>